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88" r:id="rId15"/>
    <p:sldId id="270" r:id="rId16"/>
    <p:sldId id="268" r:id="rId17"/>
    <p:sldId id="274" r:id="rId18"/>
    <p:sldId id="281" r:id="rId19"/>
    <p:sldId id="271" r:id="rId20"/>
    <p:sldId id="272" r:id="rId21"/>
    <p:sldId id="273" r:id="rId22"/>
    <p:sldId id="282" r:id="rId23"/>
    <p:sldId id="283" r:id="rId24"/>
    <p:sldId id="284" r:id="rId25"/>
    <p:sldId id="285" r:id="rId26"/>
    <p:sldId id="286" r:id="rId27"/>
    <p:sldId id="287" r:id="rId28"/>
    <p:sldId id="275" r:id="rId29"/>
    <p:sldId id="276" r:id="rId30"/>
    <p:sldId id="280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C6EA9B-B661-4E31-BCF8-17491CE58AFD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D19F26-6CD8-48B9-AB57-92970152495A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S94aqDNd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 smtClean="0"/>
              <a:t>Introducir y cambiar un tema de </a:t>
            </a:r>
            <a:r>
              <a:rPr lang="es-US" dirty="0" err="1" smtClean="0"/>
              <a:t>conversaci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pág</a:t>
            </a:r>
            <a:r>
              <a:rPr lang="en-US" sz="2000" dirty="0" smtClean="0"/>
              <a:t>. 192-193)</a:t>
            </a:r>
            <a:endParaRPr lang="es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Eso</a:t>
            </a:r>
            <a:r>
              <a:rPr lang="en-US" b="1" dirty="0" smtClean="0"/>
              <a:t> me </a:t>
            </a:r>
            <a:r>
              <a:rPr lang="en-US" b="1" dirty="0" err="1" smtClean="0"/>
              <a:t>hace</a:t>
            </a:r>
            <a:r>
              <a:rPr lang="en-US" b="1" dirty="0" smtClean="0"/>
              <a:t> </a:t>
            </a:r>
            <a:r>
              <a:rPr lang="en-US" b="1" dirty="0" err="1" smtClean="0"/>
              <a:t>pensar</a:t>
            </a:r>
            <a:r>
              <a:rPr lang="en-US" b="1" dirty="0" smtClean="0"/>
              <a:t> en…</a:t>
            </a:r>
          </a:p>
          <a:p>
            <a:r>
              <a:rPr lang="en-US" b="1" dirty="0" smtClean="0"/>
              <a:t>A </a:t>
            </a:r>
            <a:r>
              <a:rPr lang="en-US" b="1" dirty="0" err="1" smtClean="0"/>
              <a:t>propósito</a:t>
            </a:r>
            <a:r>
              <a:rPr lang="en-US" dirty="0" smtClean="0"/>
              <a:t>, </a:t>
            </a:r>
            <a:r>
              <a:rPr lang="en-US" dirty="0" smtClean="0">
                <a:latin typeface="Arial"/>
                <a:cs typeface="Arial"/>
              </a:rPr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has </a:t>
            </a:r>
            <a:r>
              <a:rPr lang="en-US" dirty="0" err="1" smtClean="0"/>
              <a:t>oído</a:t>
            </a:r>
            <a:r>
              <a:rPr lang="en-US" dirty="0" smtClean="0"/>
              <a:t> de el/la…?</a:t>
            </a:r>
          </a:p>
          <a:p>
            <a:r>
              <a:rPr lang="en-US" b="1" dirty="0" err="1" smtClean="0"/>
              <a:t>Cambiando</a:t>
            </a:r>
            <a:r>
              <a:rPr lang="en-US" b="1" dirty="0" smtClean="0"/>
              <a:t> de </a:t>
            </a:r>
            <a:r>
              <a:rPr lang="en-US" b="1" dirty="0" err="1" smtClean="0"/>
              <a:t>tema</a:t>
            </a:r>
            <a:r>
              <a:rPr lang="en-US" dirty="0" smtClean="0"/>
              <a:t>, </a:t>
            </a:r>
            <a:r>
              <a:rPr lang="en-US" dirty="0" smtClean="0">
                <a:latin typeface="Arial"/>
                <a:cs typeface="Arial"/>
              </a:rPr>
              <a:t>¿</a:t>
            </a:r>
            <a:r>
              <a:rPr lang="en-US" dirty="0" err="1" smtClean="0">
                <a:latin typeface="Arial"/>
                <a:cs typeface="Arial"/>
              </a:rPr>
              <a:t>qué</a:t>
            </a:r>
            <a:r>
              <a:rPr lang="en-US" dirty="0" smtClean="0">
                <a:latin typeface="Arial"/>
                <a:cs typeface="Arial"/>
              </a:rPr>
              <a:t> me dices de…?</a:t>
            </a:r>
          </a:p>
          <a:p>
            <a:r>
              <a:rPr lang="en-US" b="1" dirty="0" err="1" smtClean="0">
                <a:latin typeface="Arial"/>
                <a:cs typeface="Arial"/>
              </a:rPr>
              <a:t>Hablando</a:t>
            </a:r>
            <a:r>
              <a:rPr lang="en-US" b="1" dirty="0" smtClean="0">
                <a:latin typeface="Arial"/>
                <a:cs typeface="Arial"/>
              </a:rPr>
              <a:t> de </a:t>
            </a:r>
            <a:r>
              <a:rPr lang="en-US" dirty="0" smtClean="0">
                <a:latin typeface="Arial"/>
                <a:cs typeface="Arial"/>
              </a:rPr>
              <a:t>arte, ¿</a:t>
            </a:r>
            <a:r>
              <a:rPr lang="en-US" dirty="0" err="1" smtClean="0">
                <a:latin typeface="Arial"/>
                <a:cs typeface="Arial"/>
              </a:rPr>
              <a:t>qué</a:t>
            </a:r>
            <a:r>
              <a:rPr lang="en-US" dirty="0" smtClean="0">
                <a:latin typeface="Arial"/>
                <a:cs typeface="Arial"/>
              </a:rPr>
              <a:t> me </a:t>
            </a:r>
            <a:r>
              <a:rPr lang="en-US" dirty="0" err="1" smtClean="0">
                <a:latin typeface="Arial"/>
                <a:cs typeface="Arial"/>
              </a:rPr>
              <a:t>cuentas</a:t>
            </a:r>
            <a:r>
              <a:rPr lang="en-US" dirty="0" smtClean="0">
                <a:latin typeface="Arial"/>
                <a:cs typeface="Arial"/>
              </a:rPr>
              <a:t> de…?</a:t>
            </a:r>
          </a:p>
          <a:p>
            <a:pPr algn="ctr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*</a:t>
            </a:r>
            <a:r>
              <a:rPr lang="en-US" sz="2400" dirty="0" err="1" smtClean="0">
                <a:latin typeface="Arial"/>
                <a:cs typeface="Arial"/>
              </a:rPr>
              <a:t>Actividad</a:t>
            </a:r>
            <a:r>
              <a:rPr lang="en-US" sz="2400" dirty="0" smtClean="0">
                <a:latin typeface="Arial"/>
                <a:cs typeface="Arial"/>
              </a:rPr>
              <a:t> 8 </a:t>
            </a:r>
            <a:r>
              <a:rPr lang="en-US" sz="2400" i="1" dirty="0" err="1" smtClean="0">
                <a:latin typeface="Arial"/>
                <a:cs typeface="Arial"/>
              </a:rPr>
              <a:t>Escuchemos</a:t>
            </a:r>
            <a:endParaRPr lang="es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/>
                <a:cs typeface="Arial"/>
              </a:rPr>
              <a:t>¿</a:t>
            </a:r>
            <a:r>
              <a:rPr lang="en-US" i="1" dirty="0" smtClean="0"/>
              <a:t>El </a:t>
            </a:r>
            <a:r>
              <a:rPr lang="en-US" i="1" dirty="0" err="1" smtClean="0"/>
              <a:t>superlativo</a:t>
            </a:r>
            <a:r>
              <a:rPr lang="en-US" i="1" dirty="0" smtClean="0"/>
              <a:t>?</a:t>
            </a:r>
            <a:endParaRPr lang="es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pizza </a:t>
            </a:r>
            <a:r>
              <a:rPr lang="en-US" dirty="0" err="1" smtClean="0"/>
              <a:t>rica-est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edificio</a:t>
            </a:r>
            <a:r>
              <a:rPr lang="en-US" dirty="0" smtClean="0"/>
              <a:t> </a:t>
            </a:r>
            <a:r>
              <a:rPr lang="en-US" dirty="0" err="1" smtClean="0"/>
              <a:t>grande-est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película</a:t>
            </a:r>
            <a:r>
              <a:rPr lang="en-US" dirty="0" smtClean="0"/>
              <a:t> mal-</a:t>
            </a:r>
            <a:r>
              <a:rPr lang="en-US" dirty="0" err="1" smtClean="0"/>
              <a:t>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NOOOOOO</a:t>
            </a:r>
          </a:p>
          <a:p>
            <a:endParaRPr lang="en-US" dirty="0" smtClean="0"/>
          </a:p>
          <a:p>
            <a:r>
              <a:rPr lang="es-ES" dirty="0" smtClean="0">
                <a:hlinkClick r:id="rId2"/>
              </a:rPr>
              <a:t>El cuadro más triste de mundo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E0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E0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E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falda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fea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he </a:t>
            </a:r>
            <a:r>
              <a:rPr lang="en-US" dirty="0" err="1" smtClean="0"/>
              <a:t>visto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17410" name="Picture 2" descr="http://24.media.tumblr.com/tumblr_ky1nv0m9cz1qa9nc2o1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5358"/>
            <a:ext cx="7880214" cy="444444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5257800" y="990600"/>
            <a:ext cx="1524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barba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24578" name="Picture 2" descr="Rapunzel, si hubiera sido un hombre (pasado perfecto) - Visit http://www.estudiafeliz.com for more fun materials for Spanish teachers and student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79" y="1466849"/>
            <a:ext cx="6327321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fald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en-US" b="1" dirty="0" err="1" smtClean="0"/>
              <a:t>más</a:t>
            </a:r>
            <a:r>
              <a:rPr lang="en-US" b="1" dirty="0" smtClean="0"/>
              <a:t> </a:t>
            </a:r>
            <a:r>
              <a:rPr lang="en-US" b="1" dirty="0" err="1" smtClean="0"/>
              <a:t>fe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u="sng" dirty="0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he </a:t>
            </a:r>
            <a:r>
              <a:rPr lang="en-US" dirty="0" err="1" smtClean="0"/>
              <a:t>visto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17410" name="Picture 2" descr="http://24.media.tumblr.com/tumblr_ky1nv0m9cz1qa9nc2o1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5358"/>
            <a:ext cx="7880214" cy="444444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5257800" y="990600"/>
            <a:ext cx="1524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6072426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El/la/los/</a:t>
            </a:r>
            <a:r>
              <a:rPr lang="en-US" sz="3200" b="1" dirty="0" err="1" smtClean="0"/>
              <a:t>las</a:t>
            </a:r>
            <a:r>
              <a:rPr lang="en-US" sz="3200" b="1" dirty="0" smtClean="0"/>
              <a:t> </a:t>
            </a:r>
            <a:r>
              <a:rPr lang="en-US" sz="3200" dirty="0" smtClean="0"/>
              <a:t>+ </a:t>
            </a:r>
            <a:r>
              <a:rPr lang="en-US" sz="3200" b="1" dirty="0" err="1" smtClean="0"/>
              <a:t>más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menos</a:t>
            </a:r>
            <a:r>
              <a:rPr lang="en-US" sz="3200" b="1" dirty="0" smtClean="0"/>
              <a:t> </a:t>
            </a:r>
            <a:r>
              <a:rPr lang="en-US" sz="3200" dirty="0" smtClean="0"/>
              <a:t>+ </a:t>
            </a:r>
            <a:r>
              <a:rPr lang="en-US" sz="3200" u="sng" dirty="0" smtClean="0"/>
              <a:t>de</a:t>
            </a:r>
            <a:endParaRPr lang="es-US" sz="3200" u="sng" dirty="0" smtClean="0"/>
          </a:p>
          <a:p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Esa</a:t>
            </a:r>
            <a:r>
              <a:rPr lang="en-US" sz="3600" dirty="0" smtClean="0"/>
              <a:t> </a:t>
            </a:r>
            <a:r>
              <a:rPr lang="en-US" sz="3600" dirty="0" err="1" smtClean="0"/>
              <a:t>fald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3600" b="1" u="sng" dirty="0" err="1" smtClean="0"/>
              <a:t>más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fe</a:t>
            </a:r>
            <a:r>
              <a:rPr lang="en-US" sz="36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600" b="1" u="sng" dirty="0" smtClean="0"/>
              <a:t> </a:t>
            </a:r>
            <a:r>
              <a:rPr lang="en-US" sz="3600" u="sng" dirty="0" err="1" smtClean="0"/>
              <a:t>que</a:t>
            </a:r>
            <a:r>
              <a:rPr lang="en-US" sz="3600" u="sng" dirty="0" smtClean="0"/>
              <a:t> </a:t>
            </a:r>
            <a:r>
              <a:rPr lang="en-US" sz="3600" dirty="0" smtClean="0"/>
              <a:t>he </a:t>
            </a:r>
            <a:r>
              <a:rPr lang="en-US" sz="3600" dirty="0" err="1" smtClean="0"/>
              <a:t>visto</a:t>
            </a:r>
            <a:r>
              <a:rPr lang="en-US" sz="3600" dirty="0" smtClean="0"/>
              <a:t>.</a:t>
            </a:r>
            <a:endParaRPr lang="es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17410" name="Picture 2" descr="http://24.media.tumblr.com/tumblr_ky1nv0m9cz1qa9nc2o1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5358"/>
            <a:ext cx="7880214" cy="444444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5257800" y="990600"/>
            <a:ext cx="1524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6072426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El/la/los/</a:t>
            </a:r>
            <a:r>
              <a:rPr lang="en-US" sz="3200" b="1" dirty="0" err="1" smtClean="0"/>
              <a:t>las</a:t>
            </a:r>
            <a:r>
              <a:rPr lang="en-US" sz="3200" b="1" dirty="0" smtClean="0"/>
              <a:t> </a:t>
            </a:r>
            <a:r>
              <a:rPr lang="en-US" sz="3200" dirty="0" smtClean="0"/>
              <a:t>+ </a:t>
            </a:r>
            <a:r>
              <a:rPr lang="en-US" sz="3200" b="1" dirty="0" err="1" smtClean="0"/>
              <a:t>más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menos</a:t>
            </a:r>
            <a:endParaRPr lang="es-US" sz="3200" u="sng" dirty="0" smtClean="0"/>
          </a:p>
          <a:p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barb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</a:t>
            </a:r>
            <a:r>
              <a:rPr lang="en-US" b="1" dirty="0" smtClean="0"/>
              <a:t> </a:t>
            </a:r>
            <a:r>
              <a:rPr lang="en-US" b="1" dirty="0" err="1" smtClean="0"/>
              <a:t>menos</a:t>
            </a:r>
            <a:r>
              <a:rPr lang="en-US" b="1" dirty="0" smtClean="0"/>
              <a:t> </a:t>
            </a:r>
            <a:r>
              <a:rPr lang="en-US" b="1" dirty="0" err="1" smtClean="0"/>
              <a:t>cort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u="sng" dirty="0" smtClean="0"/>
              <a:t>de</a:t>
            </a:r>
            <a:r>
              <a:rPr lang="en-US" dirty="0" smtClean="0"/>
              <a:t>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pic>
        <p:nvPicPr>
          <p:cNvPr id="24578" name="Picture 2" descr="Rapunzel, si hubiera sido un hombre (pasado perfecto) - Visit http://www.estudiafeliz.com for more fun materials for Spanish teachers and students!"/>
          <p:cNvPicPr>
            <a:picLocks noChangeAspect="1" noChangeArrowheads="1"/>
          </p:cNvPicPr>
          <p:nvPr/>
        </p:nvPicPr>
        <p:blipFill>
          <a:blip r:embed="rId2" cstate="print"/>
          <a:srcRect b="12545"/>
          <a:stretch>
            <a:fillRect/>
          </a:stretch>
        </p:blipFill>
        <p:spPr bwMode="auto">
          <a:xfrm>
            <a:off x="2362200" y="1371600"/>
            <a:ext cx="6327321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6072426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El/la/los/</a:t>
            </a:r>
            <a:r>
              <a:rPr lang="en-US" sz="3200" b="1" dirty="0" err="1" smtClean="0"/>
              <a:t>las</a:t>
            </a:r>
            <a:r>
              <a:rPr lang="en-US" sz="3200" b="1" dirty="0" smtClean="0"/>
              <a:t> </a:t>
            </a:r>
            <a:r>
              <a:rPr lang="en-US" sz="3200" dirty="0" smtClean="0"/>
              <a:t>+ </a:t>
            </a:r>
            <a:r>
              <a:rPr lang="en-US" sz="3200" b="1" dirty="0" err="1" smtClean="0"/>
              <a:t>más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menos</a:t>
            </a:r>
            <a:r>
              <a:rPr lang="en-US" sz="3200" b="1" dirty="0" smtClean="0"/>
              <a:t> </a:t>
            </a:r>
            <a:r>
              <a:rPr lang="en-US" sz="3200" dirty="0" smtClean="0"/>
              <a:t>+ </a:t>
            </a:r>
            <a:r>
              <a:rPr lang="en-US" sz="3200" u="sng" dirty="0" smtClean="0"/>
              <a:t>de</a:t>
            </a:r>
            <a:endParaRPr lang="es-US" sz="3200" u="sng" dirty="0" smtClean="0"/>
          </a:p>
          <a:p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latin typeface="Arial"/>
                <a:cs typeface="Arial"/>
              </a:rPr>
              <a:t>¿El superlativo?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El/la/los/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b="1" dirty="0" err="1" smtClean="0"/>
              <a:t>más</a:t>
            </a:r>
            <a:r>
              <a:rPr lang="en-US" b="1" dirty="0" smtClean="0"/>
              <a:t>/</a:t>
            </a:r>
            <a:r>
              <a:rPr lang="en-US" b="1" dirty="0" err="1" smtClean="0"/>
              <a:t>menos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u="sng" dirty="0" smtClean="0"/>
              <a:t>de</a:t>
            </a:r>
            <a:endParaRPr lang="es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762000"/>
          </a:xfrm>
        </p:spPr>
        <p:txBody>
          <a:bodyPr/>
          <a:lstStyle/>
          <a:p>
            <a:r>
              <a:rPr lang="es-US" dirty="0" smtClean="0"/>
              <a:t>Practica: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7498080" cy="5943600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buNone/>
            </a:pPr>
            <a:r>
              <a:rPr lang="en-US" dirty="0" smtClean="0"/>
              <a:t>11. Los </a:t>
            </a:r>
            <a:r>
              <a:rPr lang="en-US" dirty="0" err="1" smtClean="0"/>
              <a:t>jardines</a:t>
            </a:r>
            <a:r>
              <a:rPr lang="en-US" dirty="0" smtClean="0"/>
              <a:t> de Chapultepec son _____. Son los </a:t>
            </a:r>
            <a:r>
              <a:rPr lang="en-US" dirty="0" err="1" smtClean="0"/>
              <a:t>jardines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_____ __ México. (</a:t>
            </a:r>
            <a:r>
              <a:rPr lang="en-US" dirty="0" err="1" smtClean="0"/>
              <a:t>grande</a:t>
            </a:r>
            <a:r>
              <a:rPr lang="en-US" dirty="0" smtClean="0"/>
              <a:t>)</a:t>
            </a:r>
          </a:p>
          <a:p>
            <a:pPr marL="596646" indent="-514350">
              <a:buNone/>
            </a:pPr>
            <a:r>
              <a:rPr lang="en-US" dirty="0" smtClean="0"/>
              <a:t>15. La Torre Sears en Chicago </a:t>
            </a:r>
            <a:r>
              <a:rPr lang="en-US" dirty="0" err="1" smtClean="0"/>
              <a:t>es</a:t>
            </a:r>
            <a:r>
              <a:rPr lang="en-US" dirty="0" smtClean="0"/>
              <a:t> _____. Es la </a:t>
            </a:r>
            <a:r>
              <a:rPr lang="en-US" dirty="0" err="1" smtClean="0"/>
              <a:t>torre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_____ __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. (alto)</a:t>
            </a:r>
          </a:p>
          <a:p>
            <a:pPr marL="596646" indent="-514350">
              <a:buNone/>
            </a:pPr>
            <a:r>
              <a:rPr lang="en-US" dirty="0" smtClean="0"/>
              <a:t>50. Fernando </a:t>
            </a:r>
            <a:r>
              <a:rPr lang="en-US" dirty="0" err="1" smtClean="0"/>
              <a:t>Botero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pintor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_____. Es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el </a:t>
            </a:r>
            <a:r>
              <a:rPr lang="en-US" dirty="0" err="1" smtClean="0"/>
              <a:t>pintor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_____ __ Colombia. (</a:t>
            </a:r>
            <a:r>
              <a:rPr lang="en-US" dirty="0" err="1" smtClean="0"/>
              <a:t>conocido</a:t>
            </a:r>
            <a:r>
              <a:rPr lang="en-US" dirty="0" smtClean="0"/>
              <a:t>)</a:t>
            </a:r>
          </a:p>
          <a:p>
            <a:pPr marL="596646" indent="-514350">
              <a:buNone/>
            </a:pPr>
            <a:r>
              <a:rPr lang="en-US" dirty="0" smtClean="0"/>
              <a:t>100. En mi </a:t>
            </a:r>
            <a:r>
              <a:rPr lang="en-US" dirty="0" err="1" smtClean="0"/>
              <a:t>opinión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esculturas</a:t>
            </a:r>
            <a:r>
              <a:rPr lang="en-US" dirty="0" smtClean="0"/>
              <a:t> </a:t>
            </a:r>
            <a:r>
              <a:rPr lang="en-US" dirty="0" err="1" smtClean="0"/>
              <a:t>antiguas</a:t>
            </a:r>
            <a:r>
              <a:rPr lang="en-US" dirty="0" smtClean="0"/>
              <a:t> son _____. Para </a:t>
            </a:r>
            <a:r>
              <a:rPr lang="en-US" dirty="0" err="1" smtClean="0"/>
              <a:t>mí</a:t>
            </a:r>
            <a:r>
              <a:rPr lang="en-US" dirty="0" smtClean="0"/>
              <a:t>,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_____ __ </a:t>
            </a:r>
            <a:r>
              <a:rPr lang="en-US" dirty="0" err="1" smtClean="0"/>
              <a:t>todas</a:t>
            </a:r>
            <a:r>
              <a:rPr lang="en-US" dirty="0" smtClean="0"/>
              <a:t>. (</a:t>
            </a:r>
            <a:r>
              <a:rPr lang="en-US" dirty="0" err="1" smtClean="0"/>
              <a:t>extraño</a:t>
            </a:r>
            <a:r>
              <a:rPr lang="en-US" dirty="0" smtClean="0"/>
              <a:t>)</a:t>
            </a:r>
          </a:p>
          <a:p>
            <a:pPr marL="596646" indent="-514350">
              <a:buNone/>
            </a:pPr>
            <a:r>
              <a:rPr lang="en-US" dirty="0" smtClean="0"/>
              <a:t>1.000. La Gran </a:t>
            </a:r>
            <a:r>
              <a:rPr lang="en-US" dirty="0" err="1" smtClean="0"/>
              <a:t>Muralla</a:t>
            </a:r>
            <a:r>
              <a:rPr lang="en-US" dirty="0" smtClean="0"/>
              <a:t> China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_____. Es la </a:t>
            </a:r>
            <a:r>
              <a:rPr lang="en-US" dirty="0" err="1" smtClean="0"/>
              <a:t>muralla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_____ __ </a:t>
            </a:r>
            <a:r>
              <a:rPr lang="en-US" dirty="0" err="1" smtClean="0"/>
              <a:t>mundo</a:t>
            </a:r>
            <a:r>
              <a:rPr lang="en-US" dirty="0" smtClean="0"/>
              <a:t>. (largo)</a:t>
            </a:r>
          </a:p>
          <a:p>
            <a:pPr marL="596646" indent="-514350">
              <a:buNone/>
            </a:pPr>
            <a:r>
              <a:rPr lang="en-US" dirty="0" smtClean="0"/>
              <a:t>14. Las </a:t>
            </a:r>
            <a:r>
              <a:rPr lang="en-US" dirty="0" err="1" smtClean="0"/>
              <a:t>comedias</a:t>
            </a:r>
            <a:r>
              <a:rPr lang="en-US" dirty="0" smtClean="0"/>
              <a:t> de Shakespeare son _____. Para </a:t>
            </a:r>
            <a:r>
              <a:rPr lang="en-US" dirty="0" err="1" smtClean="0"/>
              <a:t>mí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_____ __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obras</a:t>
            </a:r>
            <a:r>
              <a:rPr lang="en-US" dirty="0" smtClean="0"/>
              <a:t> de </a:t>
            </a:r>
            <a:r>
              <a:rPr lang="en-US" dirty="0" err="1" smtClean="0"/>
              <a:t>teatro</a:t>
            </a:r>
            <a:r>
              <a:rPr lang="en-US" dirty="0" smtClean="0"/>
              <a:t>. (</a:t>
            </a:r>
            <a:r>
              <a:rPr lang="en-US" dirty="0" err="1" smtClean="0"/>
              <a:t>divertido</a:t>
            </a:r>
            <a:r>
              <a:rPr lang="en-US" dirty="0" smtClean="0"/>
              <a:t>)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Colorea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 el </a:t>
            </a:r>
            <a:r>
              <a:rPr lang="en-US" dirty="0" err="1" smtClean="0"/>
              <a:t>oso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s-US" dirty="0"/>
          </a:p>
        </p:txBody>
      </p:sp>
      <p:pic>
        <p:nvPicPr>
          <p:cNvPr id="39940" name="Picture 4" descr="https://encrypted-tbn3.gstatic.com/images?q=tbn:ANd9GcSCuPdtyRqqG5hLQFaj3neGtFYREVu6lU9Z9SbX3i5vhYn48o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65317"/>
            <a:ext cx="7086600" cy="524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Salvador </a:t>
            </a:r>
            <a:r>
              <a:rPr lang="en-US" dirty="0" err="1" smtClean="0"/>
              <a:t>Dalí</a:t>
            </a:r>
            <a:endParaRPr lang="es-US" dirty="0"/>
          </a:p>
        </p:txBody>
      </p:sp>
      <p:pic>
        <p:nvPicPr>
          <p:cNvPr id="25602" name="Picture 2" descr="Salvador D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76200"/>
            <a:ext cx="2609850" cy="6677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bigot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larg</a:t>
            </a:r>
            <a:r>
              <a:rPr lang="en-US" u="sng" dirty="0" err="1" smtClean="0"/>
              <a:t>ísim</a:t>
            </a:r>
            <a:r>
              <a:rPr lang="en-US" u="sng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dirty="0" smtClean="0"/>
              <a:t>.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 smtClean="0">
                <a:latin typeface="Arial"/>
                <a:cs typeface="Arial"/>
              </a:rPr>
              <a:t>¿Qué hacemos para comparar 2 cosas?</a:t>
            </a:r>
            <a:endParaRPr lang="es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reloj</a:t>
            </a:r>
            <a:r>
              <a:rPr lang="en-US" b="1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calient</a:t>
            </a:r>
            <a:r>
              <a:rPr lang="en-US" u="sng" dirty="0" err="1" smtClean="0"/>
              <a:t>ísimo</a:t>
            </a:r>
            <a:r>
              <a:rPr lang="en-US" b="1" u="sng" dirty="0" err="1" smtClean="0"/>
              <a:t>s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29698" name="Picture 2" descr="10278393.jpg (400×32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77874"/>
            <a:ext cx="6553200" cy="527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latin typeface="Arial"/>
                <a:cs typeface="Arial"/>
              </a:rPr>
              <a:t>¿El superlativo?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El/la/los/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b="1" dirty="0" err="1" smtClean="0"/>
              <a:t>más</a:t>
            </a:r>
            <a:r>
              <a:rPr lang="en-US" b="1" dirty="0" smtClean="0"/>
              <a:t>/</a:t>
            </a:r>
            <a:r>
              <a:rPr lang="en-US" b="1" dirty="0" err="1" smtClean="0"/>
              <a:t>menos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u="sng" dirty="0" smtClean="0"/>
              <a:t>de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err="1" smtClean="0"/>
              <a:t>Adjectivo</a:t>
            </a:r>
            <a:r>
              <a:rPr lang="en-US" dirty="0" smtClean="0"/>
              <a:t> +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ísimo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endParaRPr lang="es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Adjectivo</a:t>
            </a:r>
            <a:r>
              <a:rPr lang="en-US" dirty="0" smtClean="0"/>
              <a:t> +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ísimo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s-US" dirty="0" smtClean="0">
                <a:solidFill>
                  <a:schemeClr val="tx1"/>
                </a:solidFill>
              </a:rPr>
              <a:t>La arquitectura musulmana es _____. (antiguo)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0962" name="Picture 2" descr="C:\Users\Walmart\Desktop\AAAMichelle\archite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43100"/>
            <a:ext cx="64262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Adjectivo</a:t>
            </a:r>
            <a:r>
              <a:rPr lang="en-US" dirty="0" smtClean="0"/>
              <a:t> +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ísimo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s-US" dirty="0" smtClean="0">
                <a:solidFill>
                  <a:schemeClr val="tx1"/>
                </a:solidFill>
              </a:rPr>
              <a:t>La puente de London es _____. (maravilloso)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1986" name="Picture 2" descr="C:\Users\Walmart\Desktop\AAAMichelle\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10111"/>
            <a:ext cx="7315200" cy="455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Adjectivo</a:t>
            </a:r>
            <a:r>
              <a:rPr lang="en-US" dirty="0" smtClean="0"/>
              <a:t> +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ísimo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s-US" dirty="0" smtClean="0">
                <a:solidFill>
                  <a:schemeClr val="tx1"/>
                </a:solidFill>
              </a:rPr>
              <a:t>La estatua es _____. (americano)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3011" name="Picture 3" descr="C:\Users\Walmart\Desktop\AAAMichelle\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Adjectivo</a:t>
            </a:r>
            <a:r>
              <a:rPr lang="en-US" dirty="0" smtClean="0"/>
              <a:t> +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ísimo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s-US" dirty="0" smtClean="0">
                <a:solidFill>
                  <a:schemeClr val="tx1"/>
                </a:solidFill>
              </a:rPr>
              <a:t>La escultura es _____. (clásico)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3010" name="Picture 2" descr="C:\Users\Walmart\Desktop\AAAMichelle\scul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4976812" cy="478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Adjectivo</a:t>
            </a:r>
            <a:r>
              <a:rPr lang="en-US" dirty="0" smtClean="0"/>
              <a:t> +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ísimo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s-US" dirty="0" smtClean="0">
                <a:solidFill>
                  <a:schemeClr val="tx1"/>
                </a:solidFill>
              </a:rPr>
              <a:t>El dibujo es _____. (original)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4034" name="Picture 2" descr="C:\Users\Walmart\Desktop\AAAMichelle\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5486400" cy="4736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Adjectivo</a:t>
            </a:r>
            <a:r>
              <a:rPr lang="en-US" dirty="0" smtClean="0"/>
              <a:t> +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ísimo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s-US" dirty="0" smtClean="0">
                <a:solidFill>
                  <a:schemeClr val="tx1"/>
                </a:solidFill>
              </a:rPr>
              <a:t>Las torres son _____. (famoso)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5058" name="Picture 2" descr="C:\Users\Walmart\Desktop\AAAMichelle\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715338" cy="4639551"/>
          </a:xfrm>
          <a:prstGeom prst="rect">
            <a:avLst/>
          </a:prstGeom>
          <a:noFill/>
        </p:spPr>
      </p:pic>
      <p:pic>
        <p:nvPicPr>
          <p:cNvPr id="6" name="Picture 2" descr="http://static.neatorama.com/images/2007-07/eiffel-tower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560691" cy="474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0.gstatic.com/images?q=tbn:ANd9GcQA0Mo0thPZITw26YDMgruYfx4QJxP-TrtqG-ZErSfuNxQNJh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443662" cy="6324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3.gstatic.com/images?q=tbn:ANd9GcSKICfBBicYNPVnO-KHVaUXJJElK75UTsfnr3UNwpxjc_QL3k3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8962762" cy="6096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Meninas (Velazquez) - Pablo Picasso. 1957. Cubism. Oil on canvas, 162 x 130 cm. @ Museu Picasso, Barcelona, Spai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686175" cy="4762500"/>
          </a:xfrm>
          <a:prstGeom prst="rect">
            <a:avLst/>
          </a:prstGeom>
          <a:noFill/>
        </p:spPr>
      </p:pic>
      <p:pic>
        <p:nvPicPr>
          <p:cNvPr id="1028" name="Picture 4" descr="Velazqu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876800" cy="365316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pintura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Velazquéz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tan </a:t>
            </a:r>
            <a:r>
              <a:rPr lang="en-US" dirty="0" err="1" smtClean="0"/>
              <a:t>loc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pintura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Picasso.</a:t>
            </a:r>
            <a:endParaRPr lang="es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324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meninas</a:t>
            </a:r>
            <a:endParaRPr lang="es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atic.neatorama.com/images/2007-07/eiffel-tower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4762500" cy="634365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Walmart\Pictures\merida\2011-05-08\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alvador Dali ar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854575" cy="647276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dl.ket.org/humanities/sculpt/images/augustu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0479"/>
            <a:ext cx="3962400" cy="6513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Sagrada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Familia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tan </a:t>
            </a:r>
            <a:r>
              <a:rPr lang="en-US" dirty="0" err="1" smtClean="0"/>
              <a:t>creativ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Pedrera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324600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arquitectura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AntoniGaudí</a:t>
            </a:r>
            <a:endParaRPr lang="es-US" dirty="0"/>
          </a:p>
        </p:txBody>
      </p:sp>
      <p:pic>
        <p:nvPicPr>
          <p:cNvPr id="15362" name="Picture 2" descr="Sagrada Familia, Barcelona, 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53580"/>
            <a:ext cx="3105150" cy="4437543"/>
          </a:xfrm>
          <a:prstGeom prst="rect">
            <a:avLst/>
          </a:prstGeom>
          <a:noFill/>
        </p:spPr>
      </p:pic>
      <p:pic>
        <p:nvPicPr>
          <p:cNvPr id="15364" name="Picture 4" descr="La Pedrera. By architect Antonio Gaudi. Located in Paseo de Gracia, Barcelona.  Also known as Casa Mila."/>
          <p:cNvPicPr>
            <a:picLocks noChangeAspect="1" noChangeArrowheads="1"/>
          </p:cNvPicPr>
          <p:nvPr/>
        </p:nvPicPr>
        <p:blipFill>
          <a:blip r:embed="rId3" cstate="print"/>
          <a:srcRect t="18909"/>
          <a:stretch>
            <a:fillRect/>
          </a:stretch>
        </p:blipFill>
        <p:spPr bwMode="auto">
          <a:xfrm>
            <a:off x="4070293" y="2209800"/>
            <a:ext cx="4768907" cy="386715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El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retrato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de </a:t>
            </a:r>
            <a:r>
              <a:rPr lang="en-US" dirty="0" err="1" smtClean="0"/>
              <a:t>da</a:t>
            </a:r>
            <a:r>
              <a:rPr lang="en-US" dirty="0" smtClean="0"/>
              <a:t> Vinci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tan </a:t>
            </a:r>
            <a:r>
              <a:rPr lang="en-US" dirty="0" err="1" smtClean="0"/>
              <a:t>gord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de </a:t>
            </a:r>
            <a:r>
              <a:rPr lang="en-US" dirty="0" err="1" smtClean="0"/>
              <a:t>Botero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4008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Mona Lisa</a:t>
            </a:r>
            <a:endParaRPr lang="es-US" dirty="0"/>
          </a:p>
        </p:txBody>
      </p:sp>
      <p:pic>
        <p:nvPicPr>
          <p:cNvPr id="16386" name="Picture 2" descr="Bot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301" y="1981200"/>
            <a:ext cx="3500699" cy="4665478"/>
          </a:xfrm>
          <a:prstGeom prst="rect">
            <a:avLst/>
          </a:prstGeom>
          <a:noFill/>
        </p:spPr>
      </p:pic>
      <p:pic>
        <p:nvPicPr>
          <p:cNvPr id="16388" name="Picture 4" descr="http://cdn.zmescience.com/wp-content/uploads/2008/05/mona-lisa-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088386" cy="48006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28600"/>
            <a:ext cx="7498080" cy="1143000"/>
          </a:xfrm>
        </p:spPr>
        <p:txBody>
          <a:bodyPr/>
          <a:lstStyle/>
          <a:p>
            <a:r>
              <a:rPr lang="en-US" dirty="0" smtClean="0"/>
              <a:t>1. tan + </a:t>
            </a:r>
            <a:r>
              <a:rPr lang="en-US" dirty="0" err="1" smtClean="0"/>
              <a:t>adjectivo</a:t>
            </a:r>
            <a:r>
              <a:rPr lang="en-US" dirty="0" smtClean="0"/>
              <a:t> + </a:t>
            </a:r>
            <a:r>
              <a:rPr lang="en-US" dirty="0" err="1" smtClean="0"/>
              <a:t>como</a:t>
            </a:r>
            <a:endParaRPr lang="es-US" dirty="0"/>
          </a:p>
        </p:txBody>
      </p:sp>
      <p:pic>
        <p:nvPicPr>
          <p:cNvPr id="1026" name="Picture 2" descr="Las Meninas (Velazquez) - Pablo Picasso. 1957. Cubism. Oil on canvas, 162 x 130 cm. @ Museu Picasso, Barcelona, Spai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686175" cy="4762500"/>
          </a:xfrm>
          <a:prstGeom prst="rect">
            <a:avLst/>
          </a:prstGeom>
          <a:noFill/>
        </p:spPr>
      </p:pic>
      <p:pic>
        <p:nvPicPr>
          <p:cNvPr id="1028" name="Picture 4" descr="Velazqu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876800" cy="365316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pintura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Velazquéz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tan </a:t>
            </a:r>
            <a:r>
              <a:rPr lang="en-US" u="sng" dirty="0" err="1" smtClean="0"/>
              <a:t>loc</a:t>
            </a:r>
            <a:r>
              <a:rPr lang="en-US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u="sng" dirty="0" smtClean="0"/>
              <a:t> </a:t>
            </a:r>
            <a:r>
              <a:rPr lang="en-US" u="sng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pintura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Picasso.</a:t>
            </a:r>
            <a:endParaRPr lang="es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324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meninas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28600"/>
            <a:ext cx="7498080" cy="1143000"/>
          </a:xfrm>
        </p:spPr>
        <p:txBody>
          <a:bodyPr/>
          <a:lstStyle/>
          <a:p>
            <a:r>
              <a:rPr lang="en-US" dirty="0" smtClean="0"/>
              <a:t>1. tan + </a:t>
            </a:r>
            <a:r>
              <a:rPr lang="en-US" dirty="0" err="1" smtClean="0"/>
              <a:t>adjectivo</a:t>
            </a:r>
            <a:r>
              <a:rPr lang="en-US" dirty="0" smtClean="0"/>
              <a:t> + </a:t>
            </a:r>
            <a:r>
              <a:rPr lang="en-US" dirty="0" err="1" smtClean="0"/>
              <a:t>como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Sagrada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Familia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tan </a:t>
            </a:r>
            <a:r>
              <a:rPr lang="en-US" u="sng" dirty="0" err="1" smtClean="0"/>
              <a:t>creativ</a:t>
            </a:r>
            <a:r>
              <a:rPr lang="en-US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u="sng" dirty="0" smtClean="0"/>
              <a:t> </a:t>
            </a:r>
            <a:r>
              <a:rPr lang="en-US" u="sng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Pedrera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324600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arquitectura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AntoniGaudí</a:t>
            </a:r>
            <a:endParaRPr lang="es-US" dirty="0"/>
          </a:p>
        </p:txBody>
      </p:sp>
      <p:pic>
        <p:nvPicPr>
          <p:cNvPr id="15362" name="Picture 2" descr="Sagrada Familia, Barcelona, 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53580"/>
            <a:ext cx="3105150" cy="4437543"/>
          </a:xfrm>
          <a:prstGeom prst="rect">
            <a:avLst/>
          </a:prstGeom>
          <a:noFill/>
        </p:spPr>
      </p:pic>
      <p:pic>
        <p:nvPicPr>
          <p:cNvPr id="15364" name="Picture 4" descr="La Pedrera. By architect Antonio Gaudi. Located in Paseo de Gracia, Barcelona.  Also known as Casa Mila."/>
          <p:cNvPicPr>
            <a:picLocks noChangeAspect="1" noChangeArrowheads="1"/>
          </p:cNvPicPr>
          <p:nvPr/>
        </p:nvPicPr>
        <p:blipFill>
          <a:blip r:embed="rId3" cstate="print"/>
          <a:srcRect t="18909"/>
          <a:stretch>
            <a:fillRect/>
          </a:stretch>
        </p:blipFill>
        <p:spPr bwMode="auto">
          <a:xfrm>
            <a:off x="4070293" y="2209800"/>
            <a:ext cx="4768907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28600"/>
            <a:ext cx="7498080" cy="1143000"/>
          </a:xfrm>
        </p:spPr>
        <p:txBody>
          <a:bodyPr/>
          <a:lstStyle/>
          <a:p>
            <a:r>
              <a:rPr lang="en-US" dirty="0" smtClean="0"/>
              <a:t>1. tan + </a:t>
            </a:r>
            <a:r>
              <a:rPr lang="en-US" dirty="0" err="1" smtClean="0"/>
              <a:t>adjectivo</a:t>
            </a:r>
            <a:r>
              <a:rPr lang="en-US" dirty="0" smtClean="0"/>
              <a:t> + </a:t>
            </a:r>
            <a:r>
              <a:rPr lang="en-US" dirty="0" err="1" smtClean="0"/>
              <a:t>como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El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retrato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de </a:t>
            </a:r>
            <a:r>
              <a:rPr lang="en-US" dirty="0" err="1" smtClean="0"/>
              <a:t>da</a:t>
            </a:r>
            <a:r>
              <a:rPr lang="en-US" dirty="0" smtClean="0"/>
              <a:t> Vinci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tan </a:t>
            </a:r>
            <a:r>
              <a:rPr lang="en-US" u="sng" dirty="0" err="1" smtClean="0"/>
              <a:t>gord</a:t>
            </a:r>
            <a:r>
              <a:rPr lang="en-US" b="1" u="sng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u="sng" dirty="0" err="1" smtClean="0"/>
              <a:t>como</a:t>
            </a:r>
            <a:r>
              <a:rPr lang="en-US" dirty="0" smtClean="0"/>
              <a:t> el de </a:t>
            </a:r>
            <a:r>
              <a:rPr lang="en-US" dirty="0" err="1" smtClean="0"/>
              <a:t>Botero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4008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Mona Lisa</a:t>
            </a:r>
            <a:endParaRPr lang="es-US" dirty="0"/>
          </a:p>
        </p:txBody>
      </p:sp>
      <p:pic>
        <p:nvPicPr>
          <p:cNvPr id="16386" name="Picture 2" descr="Bot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301" y="1981200"/>
            <a:ext cx="3500699" cy="4665478"/>
          </a:xfrm>
          <a:prstGeom prst="rect">
            <a:avLst/>
          </a:prstGeom>
          <a:noFill/>
        </p:spPr>
      </p:pic>
      <p:pic>
        <p:nvPicPr>
          <p:cNvPr id="16388" name="Picture 4" descr="http://cdn.zmescience.com/wp-content/uploads/2008/05/mona-lisa-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08838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 smtClean="0">
                <a:latin typeface="Arial"/>
                <a:cs typeface="Arial"/>
              </a:rPr>
              <a:t>¿Qué hacemos para comparar 2 cosas?</a:t>
            </a:r>
            <a:endParaRPr lang="es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tan + </a:t>
            </a:r>
            <a:r>
              <a:rPr lang="en-US" dirty="0" err="1" smtClean="0"/>
              <a:t>adjectivo</a:t>
            </a:r>
            <a:r>
              <a:rPr lang="en-US" dirty="0" smtClean="0"/>
              <a:t> + </a:t>
            </a:r>
            <a:r>
              <a:rPr lang="en-US" dirty="0" err="1" smtClean="0"/>
              <a:t>como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431</Words>
  <Application>Microsoft Office PowerPoint</Application>
  <PresentationFormat>On-screen Show (4:3)</PresentationFormat>
  <Paragraphs>84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Introducir y cambiar un tema de conversación (pág. 192-193)</vt:lpstr>
      <vt:lpstr>¿Qué hacemos para comparar 2 cosas?</vt:lpstr>
      <vt:lpstr>PowerPoint Presentation</vt:lpstr>
      <vt:lpstr>PowerPoint Presentation</vt:lpstr>
      <vt:lpstr>PowerPoint Presentation</vt:lpstr>
      <vt:lpstr>1. tan + adjectivo + como</vt:lpstr>
      <vt:lpstr>1. tan + adjectivo + como</vt:lpstr>
      <vt:lpstr>1. tan + adjectivo + como</vt:lpstr>
      <vt:lpstr>¿Qué hacemos para comparar 2 cosas?</vt:lpstr>
      <vt:lpstr>¿El superlativo?</vt:lpstr>
      <vt:lpstr>Esa falda es la más fea de todas las que he visto.</vt:lpstr>
      <vt:lpstr>Su barba es la menos corta del mundo.</vt:lpstr>
      <vt:lpstr>Esa falda es la más fea de todas las que he visto.</vt:lpstr>
      <vt:lpstr>Esa falda es la más fea que he visto.</vt:lpstr>
      <vt:lpstr>Su barba es la menos corta del mundo.</vt:lpstr>
      <vt:lpstr>¿El superlativo?</vt:lpstr>
      <vt:lpstr>Practica:</vt:lpstr>
      <vt:lpstr>Colorea verde el oso más grande</vt:lpstr>
      <vt:lpstr>El bigote es largísimo.</vt:lpstr>
      <vt:lpstr>Los relojes están calientísimos.</vt:lpstr>
      <vt:lpstr>¿El superlativo?</vt:lpstr>
      <vt:lpstr>Adjectivo + ísimo/a/os/as La arquitectura musulmana es _____. (antiguo)</vt:lpstr>
      <vt:lpstr>Adjectivo + ísimo/a/os/as La puente de London es _____. (maravilloso)</vt:lpstr>
      <vt:lpstr>Adjectivo + ísimo/a/os/as La estatua es _____. (americano)</vt:lpstr>
      <vt:lpstr>Adjectivo + ísimo/a/os/as La escultura es _____. (clásico)</vt:lpstr>
      <vt:lpstr>Adjectivo + ísimo/a/os/as El dibujo es _____. (original)</vt:lpstr>
      <vt:lpstr>Adjectivo + ísimo/a/os/as Las torres son _____. (famoso)</vt:lpstr>
      <vt:lpstr>1</vt:lpstr>
      <vt:lpstr>2</vt:lpstr>
      <vt:lpstr>3</vt:lpstr>
      <vt:lpstr>4</vt:lpstr>
      <vt:lpstr>5</vt:lpstr>
      <vt:lpstr>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Introducir y cambiar un tema de conversación (pág. 192-193)</dc:title>
  <dc:creator>Michelle Hawkins</dc:creator>
  <cp:lastModifiedBy> </cp:lastModifiedBy>
  <cp:revision>26</cp:revision>
  <dcterms:created xsi:type="dcterms:W3CDTF">2013-02-28T03:24:08Z</dcterms:created>
  <dcterms:modified xsi:type="dcterms:W3CDTF">2013-10-10T21:11:53Z</dcterms:modified>
</cp:coreProperties>
</file>